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2"/>
  </p:notesMasterIdLst>
  <p:sldIdLst>
    <p:sldId id="859" r:id="rId2"/>
    <p:sldId id="1140" r:id="rId3"/>
    <p:sldId id="1142" r:id="rId4"/>
    <p:sldId id="1143" r:id="rId5"/>
    <p:sldId id="1155" r:id="rId6"/>
    <p:sldId id="1156" r:id="rId7"/>
    <p:sldId id="1157" r:id="rId8"/>
    <p:sldId id="1158" r:id="rId9"/>
    <p:sldId id="1159" r:id="rId10"/>
    <p:sldId id="1160" r:id="rId11"/>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B97A"/>
    <a:srgbClr val="1EB26A"/>
    <a:srgbClr val="E3F2E7"/>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2025/9/18</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初中英语阅读组合训练 七年级 浙江专版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2025/9/18</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第三部分  提优冲刺篇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冲刺训练 </a:t>
            </a:r>
            <a:r>
              <a:rPr lang="en-US" altLang="zh-CN"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1</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a:stretch>
            <a:fillRect/>
          </a:stretch>
        </p:blipFill>
        <p:spPr>
          <a:xfrm>
            <a:off x="360854" y="1522922"/>
            <a:ext cx="11485848" cy="3346237"/>
          </a:xfrm>
          <a:prstGeom prst="rect">
            <a:avLst/>
          </a:prstGeom>
        </p:spPr>
      </p:pic>
      <p:sp>
        <p:nvSpPr>
          <p:cNvPr id="6" name="内容占位符 5"/>
          <p:cNvSpPr>
            <a:spLocks noGrp="1"/>
          </p:cNvSpPr>
          <p:nvPr>
            <p:ph idx="1"/>
          </p:nvPr>
        </p:nvSpPr>
        <p:spPr>
          <a:xfrm>
            <a:off x="360854" y="1522923"/>
            <a:ext cx="11485848" cy="3346237"/>
          </a:xfrm>
        </p:spPr>
        <p:txBody>
          <a:bodyPr/>
          <a:lstStyle/>
          <a:p>
            <a:pPr hangingPunct="0">
              <a:spcAft>
                <a:spcPts val="0"/>
              </a:spcAft>
            </a:pPr>
            <a:r>
              <a:rPr lang="en-US" altLang="zh-CN" b="1"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文章</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批判过度依赖手机、忽视人际交流的现象</a:t>
            </a:r>
            <a:r>
              <a:rPr lang="en-US"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引导学生反思科技使用边界</a:t>
            </a:r>
            <a:r>
              <a:rPr lang="en-US"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培养健康社交礼仪和尊重他人的意识</a:t>
            </a:r>
            <a:r>
              <a:rPr lang="en-US"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指向</a:t>
            </a:r>
            <a:r>
              <a:rPr lang="en-US" altLang="zh-CN" b="1" dirty="0">
                <a:latin typeface="Times New Roman" panose="02020603050405020304" pitchFamily="18" charset="0"/>
                <a:ea typeface="楷体" panose="02010609060101010101" pitchFamily="49"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文化品格</a:t>
            </a:r>
            <a:r>
              <a:rPr lang="en-US" altLang="zh-CN" b="1" dirty="0">
                <a:latin typeface="Times New Roman" panose="02020603050405020304" pitchFamily="18" charset="0"/>
                <a:ea typeface="楷体" panose="02010609060101010101" pitchFamily="49"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素养发展。文章揭示了</a:t>
            </a:r>
            <a:r>
              <a:rPr lang="en-US" altLang="zh-CN" b="1" dirty="0">
                <a:latin typeface="Times New Roman" panose="02020603050405020304" pitchFamily="18" charset="0"/>
                <a:ea typeface="楷体" panose="02010609060101010101" pitchFamily="49"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饭前拍照</a:t>
            </a:r>
            <a:r>
              <a:rPr lang="en-US" altLang="zh-CN" b="1" dirty="0">
                <a:latin typeface="Times New Roman" panose="02020603050405020304" pitchFamily="18" charset="0"/>
                <a:ea typeface="楷体" panose="02010609060101010101" pitchFamily="49"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等待点赞</a:t>
            </a:r>
            <a:r>
              <a:rPr lang="en-US" altLang="zh-CN" b="1" dirty="0">
                <a:latin typeface="Times New Roman" panose="02020603050405020304" pitchFamily="18" charset="0"/>
                <a:ea typeface="楷体" panose="02010609060101010101" pitchFamily="49"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忽视身边人</a:t>
            </a:r>
            <a:r>
              <a:rPr lang="en-US" altLang="zh-CN" b="1" dirty="0">
                <a:latin typeface="Times New Roman" panose="02020603050405020304" pitchFamily="18" charset="0"/>
                <a:ea typeface="楷体" panose="02010609060101010101" pitchFamily="49"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这一普遍行为及其负面影响</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降低用餐体验、损害人际关系</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这本身就是一种社会文化现象的探讨。</a:t>
            </a:r>
            <a:endParaRPr lang="zh-CN" altLang="zh-CN" sz="900" dirty="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latin typeface="Times New Roman" panose="02020603050405020304" pitchFamily="18" charset="0"/>
                <a:ea typeface="楷体" panose="02010609060101010101" pitchFamily="49" charset="-122"/>
                <a:cs typeface="Times New Roman" panose="02020603050405020304" pitchFamily="18" charset="0"/>
              </a:rPr>
              <a:t>中考趋势</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此类关注现实生活、科技伦理、人际关系的文本及问题</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如作者态度、建议措施、深层含义</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是当前中考阅读理解的热点考向。</a:t>
            </a:r>
            <a:endParaRPr lang="zh-CN" altLang="zh-CN" sz="900" dirty="0">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素养考向.eps" descr="id:2147488651;FounderCES"/>
          <p:cNvPicPr/>
          <p:nvPr/>
        </p:nvPicPr>
        <p:blipFill>
          <a:blip r:embed="rId3"/>
          <a:stretch>
            <a:fillRect/>
          </a:stretch>
        </p:blipFill>
        <p:spPr>
          <a:xfrm>
            <a:off x="478582" y="1700808"/>
            <a:ext cx="1533525" cy="300355"/>
          </a:xfrm>
          <a:prstGeom prst="rect">
            <a:avLst/>
          </a:prstGeom>
        </p:spPr>
      </p:pic>
    </p:spTree>
    <p:extLst>
      <p:ext uri="{BB962C8B-B14F-4D97-AF65-F5344CB8AC3E}">
        <p14:creationId xmlns:p14="http://schemas.microsoft.com/office/powerpoint/2010/main" val="44075524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350621"/>
            <a:ext cx="11485848" cy="1130246"/>
          </a:xfrm>
        </p:spPr>
        <p:txBody>
          <a:bodyPr/>
          <a:lstStyle/>
          <a:p>
            <a:pPr hangingPunct="0">
              <a:spcAft>
                <a:spcPts val="0"/>
              </a:spcAft>
            </a:pPr>
            <a:r>
              <a:rPr lang="en-US"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介绍了一种社会现象</a:t>
            </a:r>
            <a:r>
              <a:rPr lang="en-US" altLang="zh-CN" b="1" dirty="0">
                <a:latin typeface="Times New Roman" panose="02020603050405020304" pitchFamily="18" charset="0"/>
                <a:ea typeface="楷体" panose="02010609060101010101" pitchFamily="49"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人们喜欢在餐前给食物拍照并发布到网上寻求点赞。作者探讨了这种行为带来的不好的影响并给出了建议。</a:t>
            </a:r>
            <a:endParaRPr lang="zh-CN" altLang="zh-CN" sz="900" dirty="0">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语篇导航-DA.eps" descr="id:2147487031;FounderCES"/>
          <p:cNvPicPr/>
          <p:nvPr/>
        </p:nvPicPr>
        <p:blipFill>
          <a:blip r:embed="rId2"/>
          <a:stretch>
            <a:fillRect/>
          </a:stretch>
        </p:blipFill>
        <p:spPr>
          <a:xfrm>
            <a:off x="527144" y="2481000"/>
            <a:ext cx="1580007" cy="385572"/>
          </a:xfrm>
          <a:prstGeom prst="rect">
            <a:avLst/>
          </a:prstGeom>
        </p:spPr>
      </p:pic>
      <p:pic>
        <p:nvPicPr>
          <p:cNvPr id="3" name="图片 2"/>
          <p:cNvPicPr>
            <a:picLocks noChangeAspect="1"/>
          </p:cNvPicPr>
          <p:nvPr/>
        </p:nvPicPr>
        <p:blipFill>
          <a:blip r:embed="rId3"/>
          <a:stretch>
            <a:fillRect/>
          </a:stretch>
        </p:blipFill>
        <p:spPr>
          <a:xfrm>
            <a:off x="781672" y="953942"/>
            <a:ext cx="10627066" cy="1309598"/>
          </a:xfrm>
          <a:prstGeom prst="rect">
            <a:avLst/>
          </a:prstGeom>
        </p:spPr>
      </p:pic>
    </p:spTree>
    <p:extLst>
      <p:ext uri="{BB962C8B-B14F-4D97-AF65-F5344CB8AC3E}">
        <p14:creationId xmlns:p14="http://schemas.microsoft.com/office/powerpoint/2010/main" val="21611251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1284833"/>
            <a:ext cx="11485848" cy="2792239"/>
          </a:xfrm>
        </p:spPr>
        <p:txBody>
          <a:bodyPr/>
          <a:lstStyle/>
          <a:p>
            <a:pPr hangingPunct="0">
              <a:spcAft>
                <a:spcPts val="0"/>
              </a:spcAft>
              <a:tabLst>
                <a:tab pos="513080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can’t remember when we started to take our mobile phones onto the dinner table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often do this, especially when we eat out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Once a dish comes, instead of starting to eat, we take out our mobile phones and take photos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Later, we post them onto the Internet, waiting to be “liked”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Then we take out our mobile phones from time to time to see how many “likes” we get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dinner doesn’t seem</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似乎</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be the focus</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ef99.jpg" descr="id:2147507831;FounderCES"/>
          <p:cNvPicPr/>
          <p:nvPr/>
        </p:nvPicPr>
        <p:blipFill>
          <a:blip r:embed="rId2"/>
          <a:stretch>
            <a:fillRect/>
          </a:stretch>
        </p:blipFill>
        <p:spPr>
          <a:xfrm>
            <a:off x="4150990" y="4149080"/>
            <a:ext cx="2592705" cy="1943735"/>
          </a:xfrm>
          <a:prstGeom prst="rect">
            <a:avLst/>
          </a:prstGeom>
        </p:spPr>
      </p:pic>
    </p:spTree>
    <p:extLst>
      <p:ext uri="{BB962C8B-B14F-4D97-AF65-F5344CB8AC3E}">
        <p14:creationId xmlns:p14="http://schemas.microsoft.com/office/powerpoint/2010/main" val="280077994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524848"/>
            <a:ext cx="11485848" cy="3416320"/>
          </a:xfrm>
        </p:spPr>
        <p:txBody>
          <a:bodyPr/>
          <a:lstStyle/>
          <a:p>
            <a:pPr indent="609600"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Does that sound familiar to you</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Do you do that often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If not, how do you feel when others do that when having dinner with you</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51308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Recently</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some scientists do a study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shows that spending time taking photos of food makes the food not that delicious anymore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the study, some people are asked to take photos before they enjoy food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 a result, the more photos they take, the less delicious the food seems to be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 why not stop taking photos and just enjoy the food in front of you</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20899549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124744"/>
            <a:ext cx="11485848" cy="4524315"/>
          </a:xfrm>
        </p:spPr>
        <p:txBody>
          <a:bodyPr/>
          <a:lstStyle/>
          <a:p>
            <a:pPr indent="609600"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 are also some other bad </a:t>
            </a:r>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influences</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taking photos of food before meals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After posting the photos onto the Internet, one can’t stop taking out his mobile phone many times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“Does everyone like my photos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wish a lot of people like them</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It seems that your mobile phone calls your name all the time, even when you are with people around you</a:t>
            </a:r>
            <a:r>
              <a:rPr lang="en-US" altLang="zh-CN" u="sng">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Also, others may think that you think your “likes” are important, but not them</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51308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next time you go out to have dinner with your family or friends, how about not taking photos of food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Let the food be delicious as it is and share your life with people around you</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will be a wonderful time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37055552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tabLst>
                <a:tab pos="513080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do people often do at a dinner table these days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 talk on the Internet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 enjoy delicious food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 take photos of food before having meals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 like taking photos with their family and friends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38622" y="853964"/>
            <a:ext cx="407484" cy="461665"/>
          </a:xfrm>
          <a:prstGeom prst="rect">
            <a:avLst/>
          </a:prstGeom>
        </p:spPr>
        <p:txBody>
          <a:bodyPr wrap="none">
            <a:spAutoFit/>
          </a:bodyPr>
          <a:lstStyle/>
          <a:p>
            <a:r>
              <a:rPr lang="en-US" altLang="zh-CN" sz="2400" dirty="0"/>
              <a:t>C</a:t>
            </a:r>
            <a:endParaRPr lang="zh-CN" altLang="en-US" dirty="0"/>
          </a:p>
        </p:txBody>
      </p:sp>
      <p:sp>
        <p:nvSpPr>
          <p:cNvPr id="5" name="内容占位符 1"/>
          <p:cNvSpPr txBox="1">
            <a:spLocks/>
          </p:cNvSpPr>
          <p:nvPr/>
        </p:nvSpPr>
        <p:spPr bwMode="auto">
          <a:xfrm>
            <a:off x="360854" y="3594898"/>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“Once a dish comes, instead of starting to eat, we take out our mobile phones and take photos.”</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人们喜欢在餐前给食物拍照。故选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8334482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90136"/>
            <a:ext cx="11485848" cy="1754326"/>
          </a:xfrm>
        </p:spPr>
        <p:txBody>
          <a:bodyPr/>
          <a:lstStyle/>
          <a:p>
            <a:pPr hangingPunct="0">
              <a:spcAft>
                <a:spcPts val="0"/>
              </a:spcAft>
              <a:tabLst>
                <a:tab pos="513080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does the underlined word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influences</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Paragraph 4 mean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Changes	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Results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Habits</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Choices</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838622" y="992354"/>
            <a:ext cx="389850" cy="461665"/>
          </a:xfrm>
          <a:prstGeom prst="rect">
            <a:avLst/>
          </a:prstGeom>
        </p:spPr>
        <p:txBody>
          <a:bodyPr wrap="none">
            <a:spAutoFit/>
          </a:bodyPr>
          <a:lstStyle/>
          <a:p>
            <a:r>
              <a:rPr lang="en-US" altLang="zh-CN" sz="2400" dirty="0"/>
              <a:t>B</a:t>
            </a:r>
            <a:endParaRPr lang="zh-CN" altLang="en-US" dirty="0"/>
          </a:p>
        </p:txBody>
      </p:sp>
      <p:sp>
        <p:nvSpPr>
          <p:cNvPr id="4" name="内容占位符 2"/>
          <p:cNvSpPr txBox="1">
            <a:spLocks/>
          </p:cNvSpPr>
          <p:nvPr/>
        </p:nvSpPr>
        <p:spPr bwMode="auto">
          <a:xfrm>
            <a:off x="360854" y="2632844"/>
            <a:ext cx="11485848"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词义猜测题。</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change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改变；</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result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结果；</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habit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习惯；</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choice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选择。根据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“It seems that your mobile phone calls your name all the time, even when you are with people around you. Also, others may think that you think your ‘likes’ are important, but not them.”</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本段探讨的是这一行为带来的其他的不好的结果。故选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5266124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tabLst>
                <a:tab pos="513080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does the underlined sentence in Paragraph 4 mean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 often treat mobile phones as people around them</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 may get phone calls when they are with friends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 does not take out their mobile phones at all</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 focus on mobile phones instead of people around them</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864500" y="882842"/>
            <a:ext cx="407484" cy="461665"/>
          </a:xfrm>
          <a:prstGeom prst="rect">
            <a:avLst/>
          </a:prstGeom>
        </p:spPr>
        <p:txBody>
          <a:bodyPr wrap="none">
            <a:spAutoFit/>
          </a:bodyPr>
          <a:lstStyle/>
          <a:p>
            <a:r>
              <a:rPr lang="en-US" altLang="zh-CN" sz="2400" dirty="0"/>
              <a:t>D</a:t>
            </a:r>
            <a:endParaRPr lang="zh-CN" altLang="en-US" dirty="0"/>
          </a:p>
        </p:txBody>
      </p:sp>
      <p:sp>
        <p:nvSpPr>
          <p:cNvPr id="4" name="内容占位符 3"/>
          <p:cNvSpPr txBox="1">
            <a:spLocks/>
          </p:cNvSpPr>
          <p:nvPr/>
        </p:nvSpPr>
        <p:spPr bwMode="auto">
          <a:xfrm>
            <a:off x="360854" y="3501008"/>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词句猜测题。画线句原意为</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似乎你的手机总是在叫你的名字</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即便你身边有人的时候也是如此。</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结合下文的</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“Also, others may think that you think your ‘likes’ are important, but not them.”</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此句意为</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人们关注手机而非身边的人</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6444573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tabLst>
                <a:tab pos="513080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does the writer write this text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ask us to go out and have a wonderful meal</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show that mobile phones are important to us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tell us that we should take photos when eating out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let us focus on people around us and not always use the mobile phones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1965634" y="849286"/>
            <a:ext cx="4680520" cy="472671"/>
          </a:xfrm>
          <a:prstGeom prst="rect">
            <a:avLst/>
          </a:prstGeom>
        </p:spPr>
      </p:pic>
      <p:sp>
        <p:nvSpPr>
          <p:cNvPr id="4" name="矩形 3"/>
          <p:cNvSpPr/>
          <p:nvPr/>
        </p:nvSpPr>
        <p:spPr>
          <a:xfrm>
            <a:off x="884752" y="872868"/>
            <a:ext cx="407484" cy="461665"/>
          </a:xfrm>
          <a:prstGeom prst="rect">
            <a:avLst/>
          </a:prstGeom>
        </p:spPr>
        <p:txBody>
          <a:bodyPr wrap="none">
            <a:spAutoFit/>
          </a:bodyPr>
          <a:lstStyle/>
          <a:p>
            <a:r>
              <a:rPr lang="en-US" altLang="zh-CN" sz="2400" dirty="0"/>
              <a:t>D</a:t>
            </a:r>
            <a:endParaRPr lang="zh-CN" altLang="en-US" dirty="0"/>
          </a:p>
        </p:txBody>
      </p:sp>
      <p:sp>
        <p:nvSpPr>
          <p:cNvPr id="5" name="内容占位符 4"/>
          <p:cNvSpPr txBox="1">
            <a:spLocks/>
          </p:cNvSpPr>
          <p:nvPr/>
        </p:nvSpPr>
        <p:spPr bwMode="auto">
          <a:xfrm>
            <a:off x="360854" y="3544956"/>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主旨大意题。根据最后一段中的</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“how about not taking photos of food</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Let the food be delicious as it is and share your life with people around you.”</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作者希望我们关注身边的人</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而不要频繁地使用手机。故选</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1850561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433</TotalTime>
  <Words>951</Words>
  <Application>Microsoft Office PowerPoint</Application>
  <PresentationFormat>自定义</PresentationFormat>
  <Paragraphs>36</Paragraphs>
  <Slides>10</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10</vt:i4>
      </vt:variant>
    </vt:vector>
  </HeadingPairs>
  <TitlesOfParts>
    <vt:vector size="18"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308124803@qq.com</cp:lastModifiedBy>
  <cp:revision>445</cp:revision>
  <dcterms:created xsi:type="dcterms:W3CDTF">2020-11-06T05:24:00Z</dcterms:created>
  <dcterms:modified xsi:type="dcterms:W3CDTF">2025-09-17T19:49:01Z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